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939" r:id="rId2"/>
    <p:sldId id="1054" r:id="rId3"/>
    <p:sldId id="1030" r:id="rId4"/>
    <p:sldId id="1053" r:id="rId5"/>
    <p:sldId id="1045" r:id="rId6"/>
    <p:sldId id="1046" r:id="rId7"/>
    <p:sldId id="1047" r:id="rId8"/>
    <p:sldId id="1048" r:id="rId9"/>
    <p:sldId id="1049" r:id="rId10"/>
    <p:sldId id="1050" r:id="rId11"/>
    <p:sldId id="1051" r:id="rId12"/>
    <p:sldId id="313" r:id="rId13"/>
    <p:sldId id="1052" r:id="rId14"/>
    <p:sldId id="1014"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Noto Sans Symbols" panose="020B0502040504020204" pitchFamily="34" charset="0"/>
      <p:regular r:id="rId21"/>
      <p:bold r:id="rId22"/>
      <p:italic r:id="rId23"/>
      <p:boldItalic r:id="rId24"/>
    </p:embeddedFont>
    <p:embeddedFont>
      <p:font typeface="Public Sans"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C06FF27-712B-4375-8283-0563A58A0068}">
          <p14:sldIdLst>
            <p14:sldId id="939"/>
          </p14:sldIdLst>
        </p14:section>
        <p14:section name="Untitled Section" id="{F5054337-935D-4560-8D67-BF8E2C16B5EC}">
          <p14:sldIdLst>
            <p14:sldId id="1054"/>
            <p14:sldId id="1030"/>
            <p14:sldId id="1053"/>
            <p14:sldId id="1045"/>
            <p14:sldId id="1046"/>
            <p14:sldId id="1047"/>
            <p14:sldId id="1048"/>
            <p14:sldId id="1049"/>
            <p14:sldId id="1050"/>
            <p14:sldId id="1051"/>
            <p14:sldId id="313"/>
            <p14:sldId id="1052"/>
            <p14:sldId id="1014"/>
          </p14:sldIdLst>
        </p14:section>
      </p14:sectionLst>
    </p:ex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8C32"/>
    <a:srgbClr val="223669"/>
    <a:srgbClr val="1B366E"/>
    <a:srgbClr val="22366A"/>
    <a:srgbClr val="6C8DAE"/>
    <a:srgbClr val="0F467C"/>
    <a:srgbClr val="BD8738"/>
    <a:srgbClr val="BC7D2C"/>
    <a:srgbClr val="114F8D"/>
    <a:srgbClr val="1528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1" autoAdjust="0"/>
    <p:restoredTop sz="95424" autoAdjust="0"/>
  </p:normalViewPr>
  <p:slideViewPr>
    <p:cSldViewPr snapToGrid="0">
      <p:cViewPr varScale="1">
        <p:scale>
          <a:sx n="109" d="100"/>
          <a:sy n="109" d="100"/>
        </p:scale>
        <p:origin x="965" y="77"/>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26" Type="http://schemas.openxmlformats.org/officeDocument/2006/relationships/font" Target="fonts/font10.fntdata" /><Relationship Id="rId21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5.fntdata" /><Relationship Id="rId22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5" Type="http://schemas.openxmlformats.org/officeDocument/2006/relationships/font" Target="fonts/font9.fntdata" /><Relationship Id="rId218" Type="http://customschemas.google.com/relationships/presentationmetadata" Target="metadata"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font" Target="fonts/font4.fntdata" /><Relationship Id="rId22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8.fntdata" /><Relationship Id="rId22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7.fntdata" /><Relationship Id="rId28" Type="http://schemas.openxmlformats.org/officeDocument/2006/relationships/font" Target="fonts/font12.fntdata" /><Relationship Id="rId10" Type="http://schemas.openxmlformats.org/officeDocument/2006/relationships/slide" Target="slides/slide9.xml" /><Relationship Id="rId19"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6.fntdata" /><Relationship Id="rId27" Type="http://schemas.openxmlformats.org/officeDocument/2006/relationships/font" Target="fonts/font11.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8" name="Google Shape;2388;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4" Type="http://schemas.openxmlformats.org/officeDocument/2006/relationships/image" Target="../media/image33.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png" /><Relationship Id="rId1" Type="http://schemas.openxmlformats.org/officeDocument/2006/relationships/slideMaster" Target="../slideMasters/slideMaster1.xml" /><Relationship Id="rId5" Type="http://schemas.openxmlformats.org/officeDocument/2006/relationships/image" Target="../media/image36.png" /><Relationship Id="rId4" Type="http://schemas.openxmlformats.org/officeDocument/2006/relationships/image" Target="../media/image35.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7.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8.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png" /><Relationship Id="rId1" Type="http://schemas.openxmlformats.org/officeDocument/2006/relationships/slideMaster" Target="../slideMasters/slideMaster1.xml" /><Relationship Id="rId4" Type="http://schemas.openxmlformats.org/officeDocument/2006/relationships/image" Target="../media/image41.jpe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2.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3.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4.svg"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58"/>
        <p:cNvGrpSpPr/>
        <p:nvPr/>
      </p:nvGrpSpPr>
      <p:grpSpPr>
        <a:xfrm>
          <a:off x="0" y="0"/>
          <a:ext cx="0" cy="0"/>
          <a:chOff x="0" y="0"/>
          <a:chExt cx="0" cy="0"/>
        </a:xfrm>
      </p:grpSpPr>
      <p:pic>
        <p:nvPicPr>
          <p:cNvPr id="59" name="Google Shape;59;p2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0" name="Google Shape;60;p203"/>
          <p:cNvSpPr txBox="1">
            <a:spLocks noGrp="1"/>
          </p:cNvSpPr>
          <p:nvPr>
            <p:ph type="body" idx="1"/>
          </p:nvPr>
        </p:nvSpPr>
        <p:spPr>
          <a:xfrm>
            <a:off x="2926679" y="1747791"/>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03"/>
          <p:cNvSpPr txBox="1">
            <a:spLocks noGrp="1"/>
          </p:cNvSpPr>
          <p:nvPr>
            <p:ph type="body" idx="2"/>
          </p:nvPr>
        </p:nvSpPr>
        <p:spPr>
          <a:xfrm>
            <a:off x="2926679" y="930045"/>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0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0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4432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18.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1316" y="1807698"/>
            <a:ext cx="3689422" cy="1990579"/>
          </a:xfrm>
        </p:spPr>
        <p:txBody>
          <a:bodyPr/>
          <a:lstStyle/>
          <a:p>
            <a:r>
              <a:rPr lang="en-US" dirty="0"/>
              <a:t>Software Requirement Specification:</a:t>
            </a:r>
          </a:p>
          <a:p>
            <a:r>
              <a:rPr lang="en-US" dirty="0"/>
              <a:t>Portfolio Website</a:t>
            </a:r>
          </a:p>
          <a:p>
            <a:endParaRPr lang="en-US" dirty="0"/>
          </a:p>
          <a:p>
            <a:endParaRPr lang="en-US" dirty="0"/>
          </a:p>
        </p:txBody>
      </p:sp>
      <p:sp>
        <p:nvSpPr>
          <p:cNvPr id="3" name="TextBox 2">
            <a:extLst>
              <a:ext uri="{FF2B5EF4-FFF2-40B4-BE49-F238E27FC236}">
                <a16:creationId xmlns:a16="http://schemas.microsoft.com/office/drawing/2014/main" id="{2A0010B1-9302-9E34-9006-D487FFC56E38}"/>
              </a:ext>
            </a:extLst>
          </p:cNvPr>
          <p:cNvSpPr txBox="1"/>
          <p:nvPr/>
        </p:nvSpPr>
        <p:spPr>
          <a:xfrm>
            <a:off x="251316" y="3425484"/>
            <a:ext cx="1477108" cy="461665"/>
          </a:xfrm>
          <a:prstGeom prst="rect">
            <a:avLst/>
          </a:prstGeom>
          <a:noFill/>
        </p:spPr>
        <p:txBody>
          <a:bodyPr wrap="square" rtlCol="0">
            <a:spAutoFit/>
          </a:bodyPr>
          <a:lstStyle/>
          <a:p>
            <a:r>
              <a:rPr lang="en-IN" sz="2400" b="1" dirty="0">
                <a:solidFill>
                  <a:srgbClr val="223669"/>
                </a:solidFill>
                <a:latin typeface="Public Sans" panose="020B0604020202020204" charset="0"/>
              </a:rPr>
              <a:t>Task</a:t>
            </a:r>
            <a:r>
              <a:rPr lang="en-IN" sz="2400" b="1" dirty="0">
                <a:solidFill>
                  <a:srgbClr val="223669"/>
                </a:solidFill>
              </a:rPr>
              <a:t> - 1</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6</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sz="1400" b="1" dirty="0"/>
              <a:t>Platform</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It will be launched as a Web-based application.</a:t>
            </a:r>
          </a:p>
        </p:txBody>
      </p:sp>
      <p:grpSp>
        <p:nvGrpSpPr>
          <p:cNvPr id="3" name="Google Shape;2290;p260">
            <a:extLst>
              <a:ext uri="{FF2B5EF4-FFF2-40B4-BE49-F238E27FC236}">
                <a16:creationId xmlns:a16="http://schemas.microsoft.com/office/drawing/2014/main" id="{8D5B2DB1-96CE-50F4-F460-7A138F5F6810}"/>
              </a:ext>
            </a:extLst>
          </p:cNvPr>
          <p:cNvGrpSpPr/>
          <p:nvPr/>
        </p:nvGrpSpPr>
        <p:grpSpPr>
          <a:xfrm>
            <a:off x="180952" y="1849255"/>
            <a:ext cx="1098717" cy="620197"/>
            <a:chOff x="1797482" y="880773"/>
            <a:chExt cx="1098717" cy="620197"/>
          </a:xfrm>
        </p:grpSpPr>
        <p:sp>
          <p:nvSpPr>
            <p:cNvPr id="9" name="Google Shape;2291;p260">
              <a:extLst>
                <a:ext uri="{FF2B5EF4-FFF2-40B4-BE49-F238E27FC236}">
                  <a16:creationId xmlns:a16="http://schemas.microsoft.com/office/drawing/2014/main" id="{EB1972B4-6E4F-D25D-CC9D-AACFB6FFC984}"/>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7</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6C66D75E-FE3B-C3AD-21F3-0652BE9E4456}"/>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46F1D55E-00F5-8486-ACBF-4791CD2858D7}"/>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3" name="TextBox 12">
            <a:extLst>
              <a:ext uri="{FF2B5EF4-FFF2-40B4-BE49-F238E27FC236}">
                <a16:creationId xmlns:a16="http://schemas.microsoft.com/office/drawing/2014/main" id="{FA0B88A2-FD2C-ACB1-828A-492A7F70DC39}"/>
              </a:ext>
            </a:extLst>
          </p:cNvPr>
          <p:cNvSpPr txBox="1"/>
          <p:nvPr/>
        </p:nvSpPr>
        <p:spPr>
          <a:xfrm>
            <a:off x="1200619" y="2005072"/>
            <a:ext cx="6742761" cy="307777"/>
          </a:xfrm>
          <a:prstGeom prst="rect">
            <a:avLst/>
          </a:prstGeom>
          <a:noFill/>
        </p:spPr>
        <p:txBody>
          <a:bodyPr wrap="square" rtlCol="0">
            <a:spAutoFit/>
          </a:bodyPr>
          <a:lstStyle/>
          <a:p>
            <a:r>
              <a:rPr lang="en-US" b="1" dirty="0"/>
              <a:t>Goals and Scopes</a:t>
            </a:r>
            <a:endParaRPr lang="en-US" sz="1400" b="1" dirty="0"/>
          </a:p>
        </p:txBody>
      </p:sp>
      <p:sp>
        <p:nvSpPr>
          <p:cNvPr id="14" name="TextBox 13">
            <a:extLst>
              <a:ext uri="{FF2B5EF4-FFF2-40B4-BE49-F238E27FC236}">
                <a16:creationId xmlns:a16="http://schemas.microsoft.com/office/drawing/2014/main" id="{6B710216-439D-AB52-D3EF-38EA1123BD94}"/>
              </a:ext>
            </a:extLst>
          </p:cNvPr>
          <p:cNvSpPr txBox="1"/>
          <p:nvPr/>
        </p:nvSpPr>
        <p:spPr>
          <a:xfrm>
            <a:off x="1200619" y="2313469"/>
            <a:ext cx="6915983" cy="2492990"/>
          </a:xfrm>
          <a:prstGeom prst="rect">
            <a:avLst/>
          </a:prstGeom>
          <a:noFill/>
        </p:spPr>
        <p:txBody>
          <a:bodyPr wrap="square">
            <a:spAutoFit/>
          </a:bodyPr>
          <a:lstStyle/>
          <a:p>
            <a:r>
              <a:rPr lang="en-US" sz="1300" dirty="0"/>
              <a:t>Goals:</a:t>
            </a:r>
          </a:p>
          <a:p>
            <a:pPr lvl="1">
              <a:buFont typeface="Arial" pitchFamily="34" charset="0"/>
              <a:buChar char="•"/>
            </a:pPr>
            <a:r>
              <a:rPr lang="en-US" sz="1300" dirty="0"/>
              <a:t>  Showcase the user's work and skills</a:t>
            </a:r>
          </a:p>
          <a:p>
            <a:pPr lvl="1">
              <a:buFont typeface="Arial" pitchFamily="34" charset="0"/>
              <a:buChar char="•"/>
            </a:pPr>
            <a:r>
              <a:rPr lang="en-US" sz="1300" dirty="0"/>
              <a:t>  Connect the user with potential employers, clients, and collaborators</a:t>
            </a:r>
          </a:p>
          <a:p>
            <a:pPr lvl="1">
              <a:buFont typeface="Arial" pitchFamily="34" charset="0"/>
              <a:buChar char="•"/>
            </a:pPr>
            <a:r>
              <a:rPr lang="en-US" sz="1300" dirty="0"/>
              <a:t>  Display the user's resume/CV and provide a way for visitors to contact them</a:t>
            </a:r>
          </a:p>
          <a:p>
            <a:pPr lvl="1">
              <a:buFont typeface="Arial" pitchFamily="34" charset="0"/>
              <a:buChar char="•"/>
            </a:pPr>
            <a:r>
              <a:rPr lang="en-US" sz="1300" dirty="0"/>
              <a:t>  Allow easy management and updates of website content  Scope:</a:t>
            </a:r>
          </a:p>
          <a:p>
            <a:pPr lvl="1">
              <a:buFont typeface="Arial" pitchFamily="34" charset="0"/>
              <a:buChar char="•"/>
            </a:pPr>
            <a:r>
              <a:rPr lang="en-US" sz="1300" dirty="0"/>
              <a:t>  Multiple pages showcasing the user's portfolio of work</a:t>
            </a:r>
          </a:p>
          <a:p>
            <a:pPr lvl="1">
              <a:buFont typeface="Arial" pitchFamily="34" charset="0"/>
              <a:buChar char="•"/>
            </a:pPr>
            <a:r>
              <a:rPr lang="en-US" sz="1300" dirty="0"/>
              <a:t>  Page displaying the user's resume/CV</a:t>
            </a:r>
          </a:p>
          <a:p>
            <a:pPr lvl="2">
              <a:buFont typeface="Arial" pitchFamily="34" charset="0"/>
              <a:buChar char="•"/>
            </a:pPr>
            <a:r>
              <a:rPr lang="en-US" sz="1300" dirty="0"/>
              <a:t>  Contact page with a form for visitors to send messages to the user</a:t>
            </a:r>
          </a:p>
          <a:p>
            <a:pPr lvl="1">
              <a:buFont typeface="Arial" pitchFamily="34" charset="0"/>
              <a:buChar char="•"/>
            </a:pPr>
            <a:r>
              <a:rPr lang="en-US" sz="1300" dirty="0"/>
              <a:t>  Built using HTML, CSS, and JavaScript</a:t>
            </a:r>
          </a:p>
          <a:p>
            <a:pPr lvl="1">
              <a:buFont typeface="Arial" pitchFamily="34" charset="0"/>
              <a:buChar char="•"/>
            </a:pPr>
            <a:r>
              <a:rPr lang="en-US" sz="1300" dirty="0"/>
              <a:t>  Hosted on a web server with a domain name</a:t>
            </a:r>
          </a:p>
          <a:p>
            <a:pPr lvl="1">
              <a:buFont typeface="Arial" pitchFamily="34" charset="0"/>
              <a:buChar char="•"/>
            </a:pPr>
            <a:r>
              <a:rPr lang="en-US" sz="1300" dirty="0"/>
              <a:t>  Admin panel for easy management of website content.</a:t>
            </a:r>
          </a:p>
          <a:p>
            <a:pPr marL="171450" lvl="0" indent="-171450" algn="l" rtl="0">
              <a:lnSpc>
                <a:spcPct val="100000"/>
              </a:lnSpc>
              <a:spcBef>
                <a:spcPts val="0"/>
              </a:spcBef>
              <a:spcAft>
                <a:spcPts val="0"/>
              </a:spcAft>
              <a:buSzPts val="1200"/>
            </a:pPr>
            <a:endParaRPr lang="en-US" sz="1300" dirty="0"/>
          </a:p>
        </p:txBody>
      </p:sp>
    </p:spTree>
    <p:extLst>
      <p:ext uri="{BB962C8B-B14F-4D97-AF65-F5344CB8AC3E}">
        <p14:creationId xmlns:p14="http://schemas.microsoft.com/office/powerpoint/2010/main" val="223795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8</a:t>
              </a: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Deliverables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472262"/>
            <a:ext cx="6915983" cy="1815882"/>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The deliverables will contain:</a:t>
            </a:r>
          </a:p>
          <a:p>
            <a:pPr lvl="0" algn="l" rtl="0">
              <a:lnSpc>
                <a:spcPct val="100000"/>
              </a:lnSpc>
              <a:spcBef>
                <a:spcPts val="0"/>
              </a:spcBef>
              <a:spcAft>
                <a:spcPts val="0"/>
              </a:spcAft>
              <a:buSzPts val="1200"/>
            </a:pPr>
            <a:endParaRPr lang="en-US" sz="1400" dirty="0"/>
          </a:p>
          <a:p>
            <a:pPr marL="171450" lvl="0" indent="-171450" algn="l" rtl="0">
              <a:lnSpc>
                <a:spcPct val="100000"/>
              </a:lnSpc>
              <a:spcBef>
                <a:spcPts val="0"/>
              </a:spcBef>
              <a:spcAft>
                <a:spcPts val="0"/>
              </a:spcAft>
              <a:buSzPts val="1200"/>
              <a:buFont typeface="Noto Sans Symbols"/>
              <a:buChar char="▪"/>
            </a:pPr>
            <a:r>
              <a:rPr lang="en-US" sz="1400" dirty="0"/>
              <a:t>Feature specification</a:t>
            </a:r>
          </a:p>
          <a:p>
            <a:pPr marL="171450" indent="-171450">
              <a:buSzPts val="1200"/>
              <a:buFont typeface="Noto Sans Symbols"/>
              <a:buChar char="▪"/>
            </a:pPr>
            <a:r>
              <a:rPr lang="en-US" sz="1400" dirty="0"/>
              <a:t>Source code</a:t>
            </a:r>
          </a:p>
          <a:p>
            <a:pPr marL="171450" lvl="0" indent="-171450" algn="l" rtl="0">
              <a:lnSpc>
                <a:spcPct val="100000"/>
              </a:lnSpc>
              <a:spcBef>
                <a:spcPts val="0"/>
              </a:spcBef>
              <a:spcAft>
                <a:spcPts val="0"/>
              </a:spcAft>
              <a:buSzPts val="1200"/>
              <a:buFont typeface="Noto Sans Symbols"/>
              <a:buChar char="▪"/>
            </a:pPr>
            <a:r>
              <a:rPr lang="en-US" sz="1400" dirty="0"/>
              <a:t>Test plan</a:t>
            </a:r>
          </a:p>
          <a:p>
            <a:pPr marL="171450" lvl="0" indent="-171450" algn="l" rtl="0">
              <a:lnSpc>
                <a:spcPct val="100000"/>
              </a:lnSpc>
              <a:spcBef>
                <a:spcPts val="0"/>
              </a:spcBef>
              <a:spcAft>
                <a:spcPts val="0"/>
              </a:spcAft>
              <a:buSzPts val="1200"/>
              <a:buFont typeface="Noto Sans Symbols"/>
              <a:buChar char="▪"/>
            </a:pPr>
            <a:r>
              <a:rPr lang="en-US" sz="1400" dirty="0"/>
              <a:t>Development document</a:t>
            </a:r>
          </a:p>
          <a:p>
            <a:pPr marL="171450" indent="-171450">
              <a:buSzPts val="1200"/>
              <a:buFont typeface="Noto Sans Symbols"/>
              <a:buChar char="▪"/>
            </a:pPr>
            <a:r>
              <a:rPr lang="en-US" sz="1400" dirty="0"/>
              <a:t>Product design</a:t>
            </a:r>
          </a:p>
          <a:p>
            <a:pPr lvl="0" algn="l" rtl="0">
              <a:lnSpc>
                <a:spcPct val="100000"/>
              </a:lnSpc>
              <a:spcBef>
                <a:spcPts val="0"/>
              </a:spcBef>
              <a:spcAft>
                <a:spcPts val="0"/>
              </a:spcAft>
              <a:buSzPts val="1200"/>
            </a:pPr>
            <a:endParaRPr lang="en-US" sz="1400" dirty="0"/>
          </a:p>
        </p:txBody>
      </p:sp>
    </p:spTree>
    <p:extLst>
      <p:ext uri="{BB962C8B-B14F-4D97-AF65-F5344CB8AC3E}">
        <p14:creationId xmlns:p14="http://schemas.microsoft.com/office/powerpoint/2010/main" val="131881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fontScale="90000"/>
          </a:bodyPr>
          <a:lstStyle/>
          <a:p>
            <a:pPr lvl="0">
              <a:buSzPct val="111111"/>
            </a:pPr>
            <a:r>
              <a:rPr lang="en-US" dirty="0"/>
              <a:t>Portfolio Website</a:t>
            </a:r>
            <a:endParaRPr dirty="0"/>
          </a:p>
        </p:txBody>
      </p:sp>
      <p:graphicFrame>
        <p:nvGraphicFramePr>
          <p:cNvPr id="2391" name="Google Shape;2391;p266"/>
          <p:cNvGraphicFramePr/>
          <p:nvPr>
            <p:extLst>
              <p:ext uri="{D42A27DB-BD31-4B8C-83A1-F6EECF244321}">
                <p14:modId xmlns:p14="http://schemas.microsoft.com/office/powerpoint/2010/main" val="1510514435"/>
              </p:ext>
            </p:extLst>
          </p:nvPr>
        </p:nvGraphicFramePr>
        <p:xfrm>
          <a:off x="491602" y="1678191"/>
          <a:ext cx="7694968" cy="2676165"/>
        </p:xfrm>
        <a:graphic>
          <a:graphicData uri="http://schemas.openxmlformats.org/drawingml/2006/table">
            <a:tbl>
              <a:tblPr>
                <a:noFill/>
              </a:tblPr>
              <a:tblGrid>
                <a:gridCol w="2552947">
                  <a:extLst>
                    <a:ext uri="{9D8B030D-6E8A-4147-A177-3AD203B41FA5}">
                      <a16:colId xmlns:a16="http://schemas.microsoft.com/office/drawing/2014/main" val="20000"/>
                    </a:ext>
                  </a:extLst>
                </a:gridCol>
                <a:gridCol w="3010551">
                  <a:extLst>
                    <a:ext uri="{9D8B030D-6E8A-4147-A177-3AD203B41FA5}">
                      <a16:colId xmlns:a16="http://schemas.microsoft.com/office/drawing/2014/main" val="20001"/>
                    </a:ext>
                  </a:extLst>
                </a:gridCol>
                <a:gridCol w="2131470">
                  <a:extLst>
                    <a:ext uri="{9D8B030D-6E8A-4147-A177-3AD203B41FA5}">
                      <a16:colId xmlns:a16="http://schemas.microsoft.com/office/drawing/2014/main" val="20002"/>
                    </a:ext>
                  </a:extLst>
                </a:gridCol>
              </a:tblGrid>
              <a:tr h="375692">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Milestone</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Description</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IN" sz="1000" b="1" u="none" strike="noStrike" cap="none" dirty="0">
                          <a:solidFill>
                            <a:srgbClr val="FFFFFF"/>
                          </a:solidFill>
                          <a:latin typeface="Public Sans"/>
                          <a:ea typeface="Public Sans"/>
                          <a:cs typeface="Public Sans"/>
                          <a:sym typeface="Public Sans"/>
                        </a:rPr>
                        <a:t>Progress</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extLst>
                  <a:ext uri="{0D108BD9-81ED-4DB2-BD59-A6C34878D82A}">
                    <a16:rowId xmlns:a16="http://schemas.microsoft.com/office/drawing/2014/main" val="10000"/>
                  </a:ext>
                </a:extLst>
              </a:tr>
              <a:tr h="492369">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1"/>
                  </a:ext>
                </a:extLst>
              </a:tr>
              <a:tr h="45016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M1</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US" sz="1000" u="none" strike="noStrike" cap="none" dirty="0">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50" u="none" strike="noStrike" cap="none" dirty="0">
                          <a:latin typeface="Public Sans"/>
                          <a:ea typeface="Public Sans"/>
                          <a:cs typeface="Public Sans"/>
                          <a:sym typeface="Public Sans"/>
                        </a:rPr>
                        <a:t>2</a:t>
                      </a:r>
                      <a:r>
                        <a:rPr lang="en-IN" sz="1050" u="none" strike="noStrike" cap="none" baseline="0" dirty="0">
                          <a:latin typeface="Public Sans"/>
                          <a:ea typeface="Public Sans"/>
                          <a:cs typeface="Public Sans"/>
                          <a:sym typeface="Public Sans"/>
                        </a:rPr>
                        <a:t> weeks</a:t>
                      </a:r>
                      <a:endParaRPr sz="105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2"/>
                  </a:ext>
                </a:extLst>
              </a:tr>
              <a:tr h="452646">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dirty="0"/>
                        <a:t>M2</a:t>
                      </a:r>
                      <a:endParaRPr sz="10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a:latin typeface="Public Sans"/>
                          <a:ea typeface="Public Sans"/>
                          <a:cs typeface="Public Sans"/>
                          <a:sym typeface="Public Sans"/>
                        </a:rPr>
                        <a:t>Application</a:t>
                      </a:r>
                      <a:r>
                        <a:rPr lang="en-IN" sz="1000" u="none" strike="noStrike" cap="none" baseline="0" dirty="0">
                          <a:latin typeface="Public Sans"/>
                          <a:ea typeface="Public Sans"/>
                          <a:cs typeface="Public Sans"/>
                          <a:sym typeface="Public Sans"/>
                        </a:rPr>
                        <a:t> Development</a:t>
                      </a:r>
                      <a:endParaRPr lang="en-IN"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050" u="none" strike="noStrike" cap="none" dirty="0"/>
                        <a:t>1 week</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3"/>
                  </a:ext>
                </a:extLst>
              </a:tr>
              <a:tr h="45264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M3</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a:latin typeface="Public Sans"/>
                          <a:ea typeface="Public Sans"/>
                          <a:cs typeface="Public Sans"/>
                          <a:sym typeface="Public Sans"/>
                        </a:rPr>
                        <a:t>Testing</a:t>
                      </a:r>
                      <a:r>
                        <a:rPr lang="en-IN" sz="1000" u="none" strike="noStrike" cap="none" baseline="0" dirty="0">
                          <a:latin typeface="Public Sans"/>
                          <a:ea typeface="Public Sans"/>
                          <a:cs typeface="Public Sans"/>
                          <a:sym typeface="Public Sans"/>
                        </a:rPr>
                        <a:t> and Debugging</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1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6"/>
                  </a:ext>
                </a:extLst>
              </a:tr>
              <a:tr h="452646">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M4</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a:latin typeface="Public Sans"/>
                          <a:ea typeface="Public Sans"/>
                          <a:cs typeface="Public Sans"/>
                          <a:sym typeface="Public Sans"/>
                        </a:rPr>
                        <a:t>Documentation</a:t>
                      </a:r>
                      <a:r>
                        <a:rPr lang="en-IN" sz="1000" u="none" strike="noStrike" cap="none" baseline="0" dirty="0">
                          <a:latin typeface="Public Sans"/>
                          <a:ea typeface="Public Sans"/>
                          <a:cs typeface="Public Sans"/>
                          <a:sym typeface="Public Sans"/>
                        </a:rPr>
                        <a:t> and product release</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a:latin typeface="Public Sans"/>
                          <a:ea typeface="Public Sans"/>
                          <a:cs typeface="Public Sans"/>
                          <a:sym typeface="Public Sans"/>
                        </a:rPr>
                        <a:t>1</a:t>
                      </a:r>
                      <a:r>
                        <a:rPr lang="en-IN" sz="1000" u="none" strike="noStrike" cap="none" baseline="0" dirty="0">
                          <a:latin typeface="Public Sans"/>
                          <a:ea typeface="Public Sans"/>
                          <a:cs typeface="Public Sans"/>
                          <a:sym typeface="Public Sans"/>
                        </a:rPr>
                        <a:t> week</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9"/>
                  </a:ext>
                </a:extLst>
              </a:tr>
            </a:tbl>
          </a:graphicData>
        </a:graphic>
      </p:graphicFrame>
      <p:grpSp>
        <p:nvGrpSpPr>
          <p:cNvPr id="2" name="Google Shape;2290;p260">
            <a:extLst>
              <a:ext uri="{FF2B5EF4-FFF2-40B4-BE49-F238E27FC236}">
                <a16:creationId xmlns:a16="http://schemas.microsoft.com/office/drawing/2014/main" id="{5CBEBFE3-B5FB-BB99-F868-9FC869BAE847}"/>
              </a:ext>
            </a:extLst>
          </p:cNvPr>
          <p:cNvGrpSpPr/>
          <p:nvPr/>
        </p:nvGrpSpPr>
        <p:grpSpPr>
          <a:xfrm>
            <a:off x="180952" y="751552"/>
            <a:ext cx="1098717" cy="620197"/>
            <a:chOff x="1797482" y="880773"/>
            <a:chExt cx="1098717" cy="620197"/>
          </a:xfrm>
        </p:grpSpPr>
        <p:sp>
          <p:nvSpPr>
            <p:cNvPr id="3" name="Google Shape;2291;p260">
              <a:extLst>
                <a:ext uri="{FF2B5EF4-FFF2-40B4-BE49-F238E27FC236}">
                  <a16:creationId xmlns:a16="http://schemas.microsoft.com/office/drawing/2014/main" id="{725CEC05-53B9-F559-5E23-FAABDA5FFEC9}"/>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9</a:t>
              </a:r>
              <a:endParaRPr sz="1400" b="0" i="0" u="none" strike="noStrike" cap="none" dirty="0">
                <a:solidFill>
                  <a:schemeClr val="lt1"/>
                </a:solidFill>
                <a:latin typeface="Arial"/>
                <a:ea typeface="Arial"/>
                <a:cs typeface="Arial"/>
                <a:sym typeface="Arial"/>
              </a:endParaRPr>
            </a:p>
          </p:txBody>
        </p:sp>
        <p:sp>
          <p:nvSpPr>
            <p:cNvPr id="4" name="Google Shape;2292;p260">
              <a:extLst>
                <a:ext uri="{FF2B5EF4-FFF2-40B4-BE49-F238E27FC236}">
                  <a16:creationId xmlns:a16="http://schemas.microsoft.com/office/drawing/2014/main" id="{2B39F46A-8773-0B5B-546F-454238775308}"/>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 name="Google Shape;2293;p260">
              <a:extLst>
                <a:ext uri="{FF2B5EF4-FFF2-40B4-BE49-F238E27FC236}">
                  <a16:creationId xmlns:a16="http://schemas.microsoft.com/office/drawing/2014/main" id="{EAE6A81D-116D-55D3-4C88-C6E9E320E661}"/>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6" name="TextBox 5">
            <a:extLst>
              <a:ext uri="{FF2B5EF4-FFF2-40B4-BE49-F238E27FC236}">
                <a16:creationId xmlns:a16="http://schemas.microsoft.com/office/drawing/2014/main" id="{3C8C9CA8-EE1A-DE2E-6E7F-8F33086E0CA1}"/>
              </a:ext>
            </a:extLst>
          </p:cNvPr>
          <p:cNvSpPr txBox="1"/>
          <p:nvPr/>
        </p:nvSpPr>
        <p:spPr>
          <a:xfrm>
            <a:off x="1279669" y="907369"/>
            <a:ext cx="6742761" cy="307777"/>
          </a:xfrm>
          <a:prstGeom prst="rect">
            <a:avLst/>
          </a:prstGeom>
          <a:noFill/>
        </p:spPr>
        <p:txBody>
          <a:bodyPr wrap="square" rtlCol="0">
            <a:spAutoFit/>
          </a:bodyPr>
          <a:lstStyle/>
          <a:p>
            <a:r>
              <a:rPr lang="en-US" sz="1400" b="1" dirty="0"/>
              <a:t>Scheduling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3" name="Group 2">
            <a:extLst>
              <a:ext uri="{FF2B5EF4-FFF2-40B4-BE49-F238E27FC236}">
                <a16:creationId xmlns:a16="http://schemas.microsoft.com/office/drawing/2014/main" id="{7896DFB1-6AAF-0245-4CD2-1924E485A616}"/>
              </a:ext>
            </a:extLst>
          </p:cNvPr>
          <p:cNvGrpSpPr/>
          <p:nvPr/>
        </p:nvGrpSpPr>
        <p:grpSpPr>
          <a:xfrm>
            <a:off x="347940" y="616555"/>
            <a:ext cx="1084129" cy="620197"/>
            <a:chOff x="180952" y="751552"/>
            <a:chExt cx="1084129"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r>
                <a:rPr lang="en-US" dirty="0">
                  <a:solidFill>
                    <a:schemeClr val="lt1"/>
                  </a:solidFill>
                </a:rPr>
                <a:t>0</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918641" y="1080350"/>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613646" y="791464"/>
            <a:ext cx="6742761" cy="307777"/>
          </a:xfrm>
          <a:prstGeom prst="rect">
            <a:avLst/>
          </a:prstGeom>
          <a:noFill/>
        </p:spPr>
        <p:txBody>
          <a:bodyPr wrap="square" rtlCol="0">
            <a:spAutoFit/>
          </a:bodyPr>
          <a:lstStyle/>
          <a:p>
            <a:r>
              <a:rPr lang="en-US" b="1" dirty="0"/>
              <a:t>Technical Process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631517" y="1067504"/>
            <a:ext cx="6915983" cy="1600438"/>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Following would be the languages </a:t>
            </a:r>
            <a:r>
              <a:rPr lang="en-US" dirty="0"/>
              <a:t>will be </a:t>
            </a:r>
            <a:r>
              <a:rPr lang="en-US" sz="1400" dirty="0"/>
              <a:t>used to develop this application:</a:t>
            </a:r>
          </a:p>
          <a:p>
            <a:pPr lvl="0" algn="l" rtl="0">
              <a:lnSpc>
                <a:spcPct val="100000"/>
              </a:lnSpc>
              <a:spcBef>
                <a:spcPts val="0"/>
              </a:spcBef>
              <a:spcAft>
                <a:spcPts val="0"/>
              </a:spcAft>
              <a:buSzPts val="1200"/>
            </a:pPr>
            <a:endParaRPr lang="en-US" sz="1400" dirty="0"/>
          </a:p>
          <a:p>
            <a:pPr marL="285750" lvl="0" indent="-285750">
              <a:buSzPts val="1200"/>
              <a:buFont typeface="Arial" panose="020B0604020202020204" pitchFamily="34" charset="0"/>
              <a:buChar char="•"/>
            </a:pPr>
            <a:r>
              <a:rPr lang="en-US" sz="1400" dirty="0"/>
              <a:t>HTML5</a:t>
            </a:r>
          </a:p>
          <a:p>
            <a:pPr marL="285750" lvl="0" indent="-285750">
              <a:buSzPts val="1200"/>
              <a:buFont typeface="Arial" panose="020B0604020202020204" pitchFamily="34" charset="0"/>
              <a:buChar char="•"/>
            </a:pPr>
            <a:r>
              <a:rPr lang="en-US" sz="1400" dirty="0"/>
              <a:t>CSS3</a:t>
            </a:r>
          </a:p>
          <a:p>
            <a:pPr marL="285750" lvl="0" indent="-285750">
              <a:buSzPts val="1200"/>
              <a:buFont typeface="Arial" panose="020B0604020202020204" pitchFamily="34" charset="0"/>
              <a:buChar char="•"/>
            </a:pPr>
            <a:r>
              <a:rPr lang="en-US" sz="1400" dirty="0"/>
              <a:t>PHP</a:t>
            </a:r>
          </a:p>
          <a:p>
            <a:pPr marL="285750" lvl="0" indent="-285750">
              <a:buSzPts val="1200"/>
              <a:buFont typeface="Arial" panose="020B0604020202020204" pitchFamily="34" charset="0"/>
              <a:buChar char="•"/>
            </a:pPr>
            <a:r>
              <a:rPr lang="en-US" dirty="0" err="1"/>
              <a:t>Jquery</a:t>
            </a:r>
            <a:endParaRPr lang="en-US" dirty="0"/>
          </a:p>
          <a:p>
            <a:pPr marL="285750" lvl="0" indent="-285750">
              <a:buSzPts val="1200"/>
              <a:buFont typeface="Arial" panose="020B0604020202020204" pitchFamily="34" charset="0"/>
              <a:buChar char="•"/>
            </a:pPr>
            <a:r>
              <a:rPr lang="en-US" dirty="0" err="1"/>
              <a:t>Javascript</a:t>
            </a:r>
            <a:endParaRPr lang="en-US" sz="1400" dirty="0"/>
          </a:p>
        </p:txBody>
      </p:sp>
      <p:grpSp>
        <p:nvGrpSpPr>
          <p:cNvPr id="9" name="Group 8">
            <a:extLst>
              <a:ext uri="{FF2B5EF4-FFF2-40B4-BE49-F238E27FC236}">
                <a16:creationId xmlns:a16="http://schemas.microsoft.com/office/drawing/2014/main" id="{7896DFB1-6AAF-0245-4CD2-1924E485A616}"/>
              </a:ext>
            </a:extLst>
          </p:cNvPr>
          <p:cNvGrpSpPr/>
          <p:nvPr/>
        </p:nvGrpSpPr>
        <p:grpSpPr>
          <a:xfrm>
            <a:off x="418778" y="2806181"/>
            <a:ext cx="1098717" cy="620197"/>
            <a:chOff x="180952" y="751552"/>
            <a:chExt cx="1098717" cy="620197"/>
          </a:xfrm>
        </p:grpSpPr>
        <p:sp>
          <p:nvSpPr>
            <p:cNvPr id="11" name="Google Shape;2291;p260">
              <a:extLst>
                <a:ext uri="{FF2B5EF4-FFF2-40B4-BE49-F238E27FC236}">
                  <a16:creationId xmlns:a16="http://schemas.microsoft.com/office/drawing/2014/main" id="{1EA6A9B3-311D-8035-1159-739B5ABF184E}"/>
                </a:ext>
              </a:extLst>
            </p:cNvPr>
            <p:cNvSpPr/>
            <p:nvPr/>
          </p:nvSpPr>
          <p:spPr>
            <a:xfrm>
              <a:off x="218207" y="788415"/>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r>
                <a:rPr lang="en-US" dirty="0">
                  <a:solidFill>
                    <a:schemeClr val="lt1"/>
                  </a:solidFill>
                </a:rPr>
                <a:t>1</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12" name="Google Shape;2292;p260">
              <a:extLst>
                <a:ext uri="{FF2B5EF4-FFF2-40B4-BE49-F238E27FC236}">
                  <a16:creationId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Google Shape;2293;p260">
              <a:extLst>
                <a:ext uri="{FF2B5EF4-FFF2-40B4-BE49-F238E27FC236}">
                  <a16:creationId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5" name="TextBox 14"/>
          <p:cNvSpPr txBox="1"/>
          <p:nvPr/>
        </p:nvSpPr>
        <p:spPr>
          <a:xfrm>
            <a:off x="1613646" y="2962392"/>
            <a:ext cx="1645920" cy="307777"/>
          </a:xfrm>
          <a:prstGeom prst="rect">
            <a:avLst/>
          </a:prstGeom>
          <a:noFill/>
        </p:spPr>
        <p:txBody>
          <a:bodyPr wrap="square" rtlCol="0">
            <a:spAutoFit/>
          </a:bodyPr>
          <a:lstStyle/>
          <a:p>
            <a:r>
              <a:rPr lang="en-US" b="1" dirty="0"/>
              <a:t>Conclusion</a:t>
            </a:r>
            <a:endParaRPr lang="en-US" dirty="0"/>
          </a:p>
        </p:txBody>
      </p:sp>
      <p:sp>
        <p:nvSpPr>
          <p:cNvPr id="17" name="TextBox 16"/>
          <p:cNvSpPr txBox="1"/>
          <p:nvPr/>
        </p:nvSpPr>
        <p:spPr>
          <a:xfrm>
            <a:off x="1613646" y="3404105"/>
            <a:ext cx="6562165" cy="1815882"/>
          </a:xfrm>
          <a:prstGeom prst="rect">
            <a:avLst/>
          </a:prstGeom>
          <a:noFill/>
        </p:spPr>
        <p:txBody>
          <a:bodyPr wrap="square" rtlCol="0">
            <a:spAutoFit/>
          </a:bodyPr>
          <a:lstStyle/>
          <a:p>
            <a:r>
              <a:rPr lang="en-US" dirty="0">
                <a:solidFill>
                  <a:schemeClr val="tx1">
                    <a:lumMod val="95000"/>
                    <a:lumOff val="5000"/>
                  </a:schemeClr>
                </a:solidFill>
                <a:effectLst/>
                <a:latin typeface="Söhne"/>
              </a:rPr>
              <a:t>In conclusion, the development of the portfolio website for college students aims to create a visually appealing, user-friendly, and informative platform for showcasing their work and skills. The project requires a well-defined and structured approach to meet the students' needs and expectations. The SRS document outlines the requirements, functional and non-functional specifications, constraints, and assumptions of the project. It will serve as a blueprint for the development team to create a successful and effective portfolio website</a:t>
            </a:r>
            <a:r>
              <a:rPr lang="en-US" b="0" i="0" dirty="0">
                <a:solidFill>
                  <a:srgbClr val="D1D5DB"/>
                </a:solidFill>
                <a:effectLst/>
                <a:latin typeface="Söhne"/>
              </a:rPr>
              <a:t>. </a:t>
            </a:r>
            <a:r>
              <a:rPr lang="en-US" dirty="0"/>
              <a:t>.</a:t>
            </a:r>
          </a:p>
          <a:p>
            <a:endParaRPr lang="en-US" dirty="0"/>
          </a:p>
        </p:txBody>
      </p:sp>
    </p:spTree>
    <p:extLst>
      <p:ext uri="{BB962C8B-B14F-4D97-AF65-F5344CB8AC3E}">
        <p14:creationId xmlns:p14="http://schemas.microsoft.com/office/powerpoint/2010/main" val="228121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F92F0D-8243-7264-5850-4FBCFAA1E60F}"/>
              </a:ext>
            </a:extLst>
          </p:cNvPr>
          <p:cNvSpPr>
            <a:spLocks noGrp="1"/>
          </p:cNvSpPr>
          <p:nvPr>
            <p:ph type="title"/>
          </p:nvPr>
        </p:nvSpPr>
        <p:spPr/>
        <p:txBody>
          <a:bodyPr>
            <a:normAutofit fontScale="90000"/>
          </a:bodyPr>
          <a:lstStyle/>
          <a:p>
            <a:r>
              <a:rPr lang="en-US" dirty="0"/>
              <a:t>Portfolio Website</a:t>
            </a:r>
            <a:endParaRPr lang="en-IN" dirty="0"/>
          </a:p>
        </p:txBody>
      </p:sp>
      <p:sp>
        <p:nvSpPr>
          <p:cNvPr id="9" name="Text Placeholder 8">
            <a:extLst>
              <a:ext uri="{FF2B5EF4-FFF2-40B4-BE49-F238E27FC236}">
                <a16:creationId xmlns:a16="http://schemas.microsoft.com/office/drawing/2014/main" id="{ABB561F7-B782-8C03-5B63-E45BEA7DCE44}"/>
              </a:ext>
            </a:extLst>
          </p:cNvPr>
          <p:cNvSpPr>
            <a:spLocks noGrp="1"/>
          </p:cNvSpPr>
          <p:nvPr>
            <p:ph type="body" sz="quarter" idx="13"/>
          </p:nvPr>
        </p:nvSpPr>
        <p:spPr/>
        <p:txBody>
          <a:bodyPr/>
          <a:lstStyle/>
          <a:p>
            <a:r>
              <a:rPr lang="en-US" sz="1400" dirty="0"/>
              <a:t>The purpose of this software Requirement Specification  is to develop a portfolio website that showcases the user's work, achievements, and skills.</a:t>
            </a:r>
            <a:endParaRPr lang="en-IN" dirty="0"/>
          </a:p>
        </p:txBody>
      </p:sp>
      <p:sp>
        <p:nvSpPr>
          <p:cNvPr id="10" name="Rectangle 9">
            <a:extLst>
              <a:ext uri="{FF2B5EF4-FFF2-40B4-BE49-F238E27FC236}">
                <a16:creationId xmlns:a16="http://schemas.microsoft.com/office/drawing/2014/main" id="{C1A116A6-D418-37EC-18D1-4871D1729AF8}"/>
              </a:ext>
            </a:extLst>
          </p:cNvPr>
          <p:cNvSpPr/>
          <p:nvPr/>
        </p:nvSpPr>
        <p:spPr>
          <a:xfrm>
            <a:off x="323557" y="2419643"/>
            <a:ext cx="4037428" cy="177252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FD9FADC-C57E-2B52-CBD3-B157EA5BE97F}"/>
              </a:ext>
            </a:extLst>
          </p:cNvPr>
          <p:cNvSpPr/>
          <p:nvPr/>
        </p:nvSpPr>
        <p:spPr>
          <a:xfrm>
            <a:off x="471268" y="2145323"/>
            <a:ext cx="2736166" cy="125202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F1346986-2934-37F7-8893-4618E2E42774}"/>
              </a:ext>
            </a:extLst>
          </p:cNvPr>
          <p:cNvGraphicFramePr>
            <a:graphicFrameLocks noGrp="1"/>
          </p:cNvGraphicFramePr>
          <p:nvPr>
            <p:extLst>
              <p:ext uri="{D42A27DB-BD31-4B8C-83A1-F6EECF244321}">
                <p14:modId xmlns:p14="http://schemas.microsoft.com/office/powerpoint/2010/main" val="3903704446"/>
              </p:ext>
            </p:extLst>
          </p:nvPr>
        </p:nvGraphicFramePr>
        <p:xfrm>
          <a:off x="302454" y="2475914"/>
          <a:ext cx="4037426" cy="1723292"/>
        </p:xfrm>
        <a:graphic>
          <a:graphicData uri="http://schemas.openxmlformats.org/drawingml/2006/table">
            <a:tbl>
              <a:tblPr>
                <a:tableStyleId>{BDBED569-4797-4DF1-A0F4-6AAB3CD982D8}</a:tableStyleId>
              </a:tblPr>
              <a:tblGrid>
                <a:gridCol w="1498210">
                  <a:extLst>
                    <a:ext uri="{9D8B030D-6E8A-4147-A177-3AD203B41FA5}">
                      <a16:colId xmlns:a16="http://schemas.microsoft.com/office/drawing/2014/main" val="1322118196"/>
                    </a:ext>
                  </a:extLst>
                </a:gridCol>
                <a:gridCol w="1193407">
                  <a:extLst>
                    <a:ext uri="{9D8B030D-6E8A-4147-A177-3AD203B41FA5}">
                      <a16:colId xmlns:a16="http://schemas.microsoft.com/office/drawing/2014/main" val="3118203143"/>
                    </a:ext>
                  </a:extLst>
                </a:gridCol>
                <a:gridCol w="1345809">
                  <a:extLst>
                    <a:ext uri="{9D8B030D-6E8A-4147-A177-3AD203B41FA5}">
                      <a16:colId xmlns:a16="http://schemas.microsoft.com/office/drawing/2014/main" val="329103442"/>
                    </a:ext>
                  </a:extLst>
                </a:gridCol>
              </a:tblGrid>
              <a:tr h="344658">
                <a:tc>
                  <a:txBody>
                    <a:bodyPr/>
                    <a:lstStyle/>
                    <a:p>
                      <a:pPr algn="ctr"/>
                      <a:r>
                        <a:rPr lang="en-IN" sz="1400" dirty="0">
                          <a:solidFill>
                            <a:srgbClr val="C88C32"/>
                          </a:solidFill>
                        </a:rPr>
                        <a:t>LMS Username</a:t>
                      </a:r>
                    </a:p>
                  </a:txBody>
                  <a:tcPr/>
                </a:tc>
                <a:tc>
                  <a:txBody>
                    <a:bodyPr/>
                    <a:lstStyle/>
                    <a:p>
                      <a:r>
                        <a:rPr lang="en-IN" sz="1400" dirty="0">
                          <a:solidFill>
                            <a:srgbClr val="C88C32"/>
                          </a:solidFill>
                        </a:rPr>
                        <a:t>    Name</a:t>
                      </a:r>
                    </a:p>
                  </a:txBody>
                  <a:tcPr/>
                </a:tc>
                <a:tc>
                  <a:txBody>
                    <a:bodyPr/>
                    <a:lstStyle/>
                    <a:p>
                      <a:pPr algn="ctr"/>
                      <a:r>
                        <a:rPr lang="en-IN" sz="1400" dirty="0">
                          <a:solidFill>
                            <a:srgbClr val="C88C32"/>
                          </a:solidFill>
                        </a:rPr>
                        <a:t>Batch</a:t>
                      </a:r>
                    </a:p>
                  </a:txBody>
                  <a:tcPr/>
                </a:tc>
                <a:extLst>
                  <a:ext uri="{0D108BD9-81ED-4DB2-BD59-A6C34878D82A}">
                    <a16:rowId xmlns:a16="http://schemas.microsoft.com/office/drawing/2014/main" val="4270677530"/>
                  </a:ext>
                </a:extLst>
              </a:tr>
              <a:tr h="344659">
                <a:tc>
                  <a:txBody>
                    <a:bodyPr/>
                    <a:lstStyle/>
                    <a:p>
                      <a:pPr algn="ctr"/>
                      <a:r>
                        <a:rPr lang="en-IN" sz="1400" dirty="0">
                          <a:solidFill>
                            <a:schemeClr val="bg1">
                              <a:lumMod val="95000"/>
                            </a:schemeClr>
                          </a:solidFill>
                        </a:rPr>
                        <a:t>2113a52169</a:t>
                      </a:r>
                    </a:p>
                  </a:txBody>
                  <a:tcPr/>
                </a:tc>
                <a:tc>
                  <a:txBody>
                    <a:bodyPr/>
                    <a:lstStyle/>
                    <a:p>
                      <a:pPr algn="ctr"/>
                      <a:r>
                        <a:rPr lang="en-IN" baseline="0" dirty="0">
                          <a:solidFill>
                            <a:schemeClr val="bg1">
                              <a:lumMod val="95000"/>
                            </a:schemeClr>
                          </a:solidFill>
                        </a:rPr>
                        <a:t>Akash . V</a:t>
                      </a:r>
                    </a:p>
                  </a:txBody>
                  <a:tcPr/>
                </a:tc>
                <a:tc>
                  <a:txBody>
                    <a:bodyPr/>
                    <a:lstStyle/>
                    <a:p>
                      <a:pPr algn="ctr"/>
                      <a:r>
                        <a:rPr lang="en-IN" sz="1400" dirty="0">
                          <a:solidFill>
                            <a:schemeClr val="bg1">
                              <a:lumMod val="95000"/>
                            </a:schemeClr>
                          </a:solidFill>
                        </a:rPr>
                        <a:t>A52</a:t>
                      </a:r>
                    </a:p>
                  </a:txBody>
                  <a:tcPr/>
                </a:tc>
                <a:extLst>
                  <a:ext uri="{0D108BD9-81ED-4DB2-BD59-A6C34878D82A}">
                    <a16:rowId xmlns:a16="http://schemas.microsoft.com/office/drawing/2014/main" val="609728075"/>
                  </a:ext>
                </a:extLst>
              </a:tr>
              <a:tr h="344658">
                <a:tc>
                  <a:txBody>
                    <a:bodyPr/>
                    <a:lstStyle/>
                    <a:p>
                      <a:pPr algn="ctr"/>
                      <a:r>
                        <a:rPr lang="en-IN" sz="1400" dirty="0">
                          <a:solidFill>
                            <a:schemeClr val="bg1">
                              <a:lumMod val="95000"/>
                            </a:schemeClr>
                          </a:solidFill>
                        </a:rPr>
                        <a:t>2113a52192</a:t>
                      </a:r>
                    </a:p>
                  </a:txBody>
                  <a:tcPr/>
                </a:tc>
                <a:tc>
                  <a:txBody>
                    <a:bodyPr/>
                    <a:lstStyle/>
                    <a:p>
                      <a:pPr algn="ctr"/>
                      <a:r>
                        <a:rPr lang="en-IN" sz="1400" dirty="0">
                          <a:solidFill>
                            <a:schemeClr val="bg1">
                              <a:lumMod val="95000"/>
                            </a:schemeClr>
                          </a:solidFill>
                        </a:rPr>
                        <a:t>Rakesh . K</a:t>
                      </a:r>
                    </a:p>
                  </a:txBody>
                  <a:tcPr/>
                </a:tc>
                <a:tc>
                  <a:txBody>
                    <a:bodyPr/>
                    <a:lstStyle/>
                    <a:p>
                      <a:pPr algn="ctr"/>
                      <a:r>
                        <a:rPr lang="en-IN" sz="1400" dirty="0">
                          <a:solidFill>
                            <a:schemeClr val="bg1">
                              <a:lumMod val="95000"/>
                            </a:schemeClr>
                          </a:solidFill>
                        </a:rPr>
                        <a:t>A52</a:t>
                      </a:r>
                    </a:p>
                  </a:txBody>
                  <a:tcPr/>
                </a:tc>
                <a:extLst>
                  <a:ext uri="{0D108BD9-81ED-4DB2-BD59-A6C34878D82A}">
                    <a16:rowId xmlns:a16="http://schemas.microsoft.com/office/drawing/2014/main" val="2644040160"/>
                  </a:ext>
                </a:extLst>
              </a:tr>
              <a:tr h="344659">
                <a:tc>
                  <a:txBody>
                    <a:bodyPr/>
                    <a:lstStyle/>
                    <a:p>
                      <a:pPr algn="ctr"/>
                      <a:r>
                        <a:rPr lang="en-IN" sz="1400" dirty="0">
                          <a:solidFill>
                            <a:schemeClr val="bg1">
                              <a:lumMod val="95000"/>
                            </a:schemeClr>
                          </a:solidFill>
                        </a:rPr>
                        <a:t>2113a52194</a:t>
                      </a:r>
                    </a:p>
                  </a:txBody>
                  <a:tcPr/>
                </a:tc>
                <a:tc>
                  <a:txBody>
                    <a:bodyPr/>
                    <a:lstStyle/>
                    <a:p>
                      <a:pPr algn="ctr"/>
                      <a:r>
                        <a:rPr lang="en-IN" sz="1400" dirty="0">
                          <a:solidFill>
                            <a:schemeClr val="bg1">
                              <a:lumMod val="95000"/>
                            </a:schemeClr>
                          </a:solidFill>
                        </a:rPr>
                        <a:t>Rasa . A</a:t>
                      </a:r>
                    </a:p>
                  </a:txBody>
                  <a:tcPr/>
                </a:tc>
                <a:tc>
                  <a:txBody>
                    <a:bodyPr/>
                    <a:lstStyle/>
                    <a:p>
                      <a:pPr algn="ctr"/>
                      <a:r>
                        <a:rPr lang="en-IN" sz="1400" dirty="0">
                          <a:solidFill>
                            <a:schemeClr val="bg1">
                              <a:lumMod val="95000"/>
                            </a:schemeClr>
                          </a:solidFill>
                        </a:rPr>
                        <a:t>A52</a:t>
                      </a:r>
                    </a:p>
                  </a:txBody>
                  <a:tcPr/>
                </a:tc>
                <a:extLst>
                  <a:ext uri="{0D108BD9-81ED-4DB2-BD59-A6C34878D82A}">
                    <a16:rowId xmlns:a16="http://schemas.microsoft.com/office/drawing/2014/main" val="2938271139"/>
                  </a:ext>
                </a:extLst>
              </a:tr>
              <a:tr h="344658">
                <a:tc>
                  <a:txBody>
                    <a:bodyPr/>
                    <a:lstStyle/>
                    <a:p>
                      <a:pPr algn="ctr"/>
                      <a:r>
                        <a:rPr lang="en-IN" sz="1400" dirty="0">
                          <a:solidFill>
                            <a:schemeClr val="bg1">
                              <a:lumMod val="95000"/>
                            </a:schemeClr>
                          </a:solidFill>
                        </a:rPr>
                        <a:t>2113a52196</a:t>
                      </a:r>
                    </a:p>
                  </a:txBody>
                  <a:tcPr/>
                </a:tc>
                <a:tc>
                  <a:txBody>
                    <a:bodyPr/>
                    <a:lstStyle/>
                    <a:p>
                      <a:pPr algn="ctr"/>
                      <a:r>
                        <a:rPr lang="en-IN" sz="1400" dirty="0">
                          <a:solidFill>
                            <a:schemeClr val="bg1">
                              <a:lumMod val="95000"/>
                            </a:schemeClr>
                          </a:solidFill>
                        </a:rPr>
                        <a:t>Rudhran . B</a:t>
                      </a:r>
                    </a:p>
                  </a:txBody>
                  <a:tcPr/>
                </a:tc>
                <a:tc>
                  <a:txBody>
                    <a:bodyPr/>
                    <a:lstStyle/>
                    <a:p>
                      <a:pPr algn="ctr"/>
                      <a:r>
                        <a:rPr lang="en-IN" sz="1400" dirty="0">
                          <a:solidFill>
                            <a:schemeClr val="bg1">
                              <a:lumMod val="95000"/>
                            </a:schemeClr>
                          </a:solidFill>
                        </a:rPr>
                        <a:t>A52</a:t>
                      </a:r>
                    </a:p>
                  </a:txBody>
                  <a:tcPr/>
                </a:tc>
                <a:extLst>
                  <a:ext uri="{0D108BD9-81ED-4DB2-BD59-A6C34878D82A}">
                    <a16:rowId xmlns:a16="http://schemas.microsoft.com/office/drawing/2014/main" val="74652287"/>
                  </a:ext>
                </a:extLst>
              </a:tr>
            </a:tbl>
          </a:graphicData>
        </a:graphic>
      </p:graphicFrame>
    </p:spTree>
    <p:extLst>
      <p:ext uri="{BB962C8B-B14F-4D97-AF65-F5344CB8AC3E}">
        <p14:creationId xmlns:p14="http://schemas.microsoft.com/office/powerpoint/2010/main" val="328939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Contents</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342900" indent="-342900">
              <a:spcBef>
                <a:spcPts val="600"/>
              </a:spcBef>
              <a:buFont typeface="+mj-lt"/>
              <a:buAutoNum type="arabicPeriod"/>
            </a:pPr>
            <a:r>
              <a:rPr lang="en-US" sz="1200" dirty="0"/>
              <a:t>Introduction</a:t>
            </a:r>
          </a:p>
          <a:p>
            <a:pPr marL="342900" indent="-342900">
              <a:spcBef>
                <a:spcPts val="600"/>
              </a:spcBef>
              <a:buFont typeface="+mj-lt"/>
              <a:buAutoNum type="arabicPeriod"/>
            </a:pPr>
            <a:r>
              <a:rPr lang="en-US" sz="1200" dirty="0"/>
              <a:t>Functional Requirements</a:t>
            </a:r>
          </a:p>
          <a:p>
            <a:pPr marL="342900" indent="-342900">
              <a:spcBef>
                <a:spcPts val="600"/>
              </a:spcBef>
              <a:buNone/>
            </a:pPr>
            <a:r>
              <a:rPr lang="en-IN" sz="1200" dirty="0"/>
              <a:t>	2.1   User Authentication</a:t>
            </a:r>
          </a:p>
          <a:p>
            <a:pPr marL="342900" indent="-342900">
              <a:spcBef>
                <a:spcPts val="600"/>
              </a:spcBef>
              <a:buNone/>
            </a:pPr>
            <a:r>
              <a:rPr lang="en-IN" sz="1200" dirty="0"/>
              <a:t>	2.2  Portfolio Creation</a:t>
            </a:r>
          </a:p>
          <a:p>
            <a:pPr marL="342900" indent="-342900">
              <a:spcBef>
                <a:spcPts val="600"/>
              </a:spcBef>
              <a:buNone/>
            </a:pPr>
            <a:r>
              <a:rPr lang="en-IN" sz="1200" dirty="0"/>
              <a:t>	2.3 Portfolio Management</a:t>
            </a:r>
          </a:p>
          <a:p>
            <a:pPr marL="342900" indent="-342900">
              <a:spcBef>
                <a:spcPts val="600"/>
              </a:spcBef>
              <a:buNone/>
            </a:pPr>
            <a:r>
              <a:rPr lang="en-IN" sz="1200" dirty="0"/>
              <a:t>	2.4 Search and Filter</a:t>
            </a:r>
          </a:p>
          <a:p>
            <a:pPr marL="342900" indent="-342900">
              <a:spcBef>
                <a:spcPts val="600"/>
              </a:spcBef>
              <a:buNone/>
            </a:pPr>
            <a:r>
              <a:rPr lang="en-IN" sz="1200" dirty="0"/>
              <a:t>	2.5 Responsive Design</a:t>
            </a:r>
            <a:endParaRPr lang="en-US" sz="1200" dirty="0"/>
          </a:p>
          <a:p>
            <a:pPr marL="342900" indent="-342900">
              <a:spcBef>
                <a:spcPts val="600"/>
              </a:spcBef>
              <a:buAutoNum type="arabicPeriod" startAt="3"/>
            </a:pPr>
            <a:r>
              <a:rPr lang="en-US" sz="1200" dirty="0"/>
              <a:t>Non-Functional Requirements</a:t>
            </a:r>
          </a:p>
          <a:p>
            <a:pPr marL="342900" indent="-342900">
              <a:spcBef>
                <a:spcPts val="600"/>
              </a:spcBef>
              <a:buNone/>
            </a:pPr>
            <a:r>
              <a:rPr lang="en-IN" sz="1200" dirty="0"/>
              <a:t>	3.1 Security</a:t>
            </a:r>
          </a:p>
          <a:p>
            <a:pPr marL="342900" indent="-342900">
              <a:spcBef>
                <a:spcPts val="600"/>
              </a:spcBef>
              <a:buNone/>
            </a:pPr>
            <a:r>
              <a:rPr lang="en-IN" sz="1200" dirty="0"/>
              <a:t>	3.2 Performance</a:t>
            </a:r>
          </a:p>
          <a:p>
            <a:pPr marL="342900" indent="-342900">
              <a:spcBef>
                <a:spcPts val="600"/>
              </a:spcBef>
              <a:buNone/>
            </a:pPr>
            <a:r>
              <a:rPr lang="en-IN" sz="1200" dirty="0"/>
              <a:t>          3.3 Usability</a:t>
            </a:r>
          </a:p>
          <a:p>
            <a:pPr marL="342900" indent="-342900">
              <a:spcBef>
                <a:spcPts val="600"/>
              </a:spcBef>
              <a:buNone/>
            </a:pPr>
            <a:r>
              <a:rPr lang="en-IN" sz="1200" dirty="0"/>
              <a:t>          </a:t>
            </a:r>
            <a:r>
              <a:rPr lang="en-US" sz="1200" dirty="0"/>
              <a:t>3.4 Accessibility</a:t>
            </a:r>
            <a:endParaRPr lang="en-IN" sz="12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Contents</a:t>
            </a:r>
            <a:endParaRPr lang="en-US" dirty="0"/>
          </a:p>
        </p:txBody>
      </p:sp>
      <p:sp>
        <p:nvSpPr>
          <p:cNvPr id="3" name="Text Placeholder 2"/>
          <p:cNvSpPr>
            <a:spLocks noGrp="1"/>
          </p:cNvSpPr>
          <p:nvPr>
            <p:ph type="body" sz="quarter" idx="13"/>
          </p:nvPr>
        </p:nvSpPr>
        <p:spPr>
          <a:xfrm>
            <a:off x="144711" y="1215614"/>
            <a:ext cx="4560932" cy="3345628"/>
          </a:xfrm>
        </p:spPr>
        <p:txBody>
          <a:bodyPr/>
          <a:lstStyle/>
          <a:p>
            <a:pPr>
              <a:spcAft>
                <a:spcPts val="300"/>
              </a:spcAft>
              <a:buNone/>
            </a:pPr>
            <a:r>
              <a:rPr lang="en-IN" sz="1300" dirty="0"/>
              <a:t>4.	   Constraints</a:t>
            </a:r>
          </a:p>
          <a:p>
            <a:pPr marL="342900" indent="-342900">
              <a:spcAft>
                <a:spcPts val="300"/>
              </a:spcAft>
              <a:buNone/>
            </a:pPr>
            <a:r>
              <a:rPr lang="en-IN" sz="1300" dirty="0"/>
              <a:t> 	 4.1 Technologies 	</a:t>
            </a:r>
          </a:p>
          <a:p>
            <a:pPr marL="342900" indent="-342900">
              <a:spcAft>
                <a:spcPts val="300"/>
              </a:spcAft>
              <a:buNone/>
            </a:pPr>
            <a:r>
              <a:rPr lang="en-IN" sz="1300" dirty="0"/>
              <a:t>	 4.2 Budget</a:t>
            </a:r>
          </a:p>
          <a:p>
            <a:pPr marL="342900" indent="-342900">
              <a:spcAft>
                <a:spcPts val="300"/>
              </a:spcAft>
              <a:buNone/>
            </a:pPr>
            <a:r>
              <a:rPr lang="en-IN" sz="1300" dirty="0"/>
              <a:t>	 4.3 Timeline</a:t>
            </a:r>
          </a:p>
          <a:p>
            <a:pPr marL="342900" indent="-342900">
              <a:spcAft>
                <a:spcPts val="300"/>
              </a:spcAft>
              <a:buNone/>
            </a:pPr>
            <a:r>
              <a:rPr lang="en-IN" sz="1300" dirty="0"/>
              <a:t>5.	 Assumptions and Dependencies</a:t>
            </a:r>
          </a:p>
          <a:p>
            <a:pPr marL="342900" indent="-342900">
              <a:spcAft>
                <a:spcPts val="300"/>
              </a:spcAft>
              <a:buNone/>
            </a:pPr>
            <a:r>
              <a:rPr lang="en-IN" sz="1300" dirty="0"/>
              <a:t>	 5.1 Assumptions</a:t>
            </a:r>
          </a:p>
          <a:p>
            <a:pPr marL="342900" indent="-342900">
              <a:spcAft>
                <a:spcPts val="300"/>
              </a:spcAft>
              <a:buNone/>
            </a:pPr>
            <a:r>
              <a:rPr lang="en-IN" sz="1300" dirty="0"/>
              <a:t>	 5.2 Dependencies</a:t>
            </a:r>
          </a:p>
          <a:p>
            <a:pPr marL="342900" indent="-342900">
              <a:spcAft>
                <a:spcPts val="300"/>
              </a:spcAft>
              <a:buNone/>
            </a:pPr>
            <a:r>
              <a:rPr lang="en-IN" sz="1300" dirty="0"/>
              <a:t>6.	 Platform</a:t>
            </a:r>
          </a:p>
          <a:p>
            <a:pPr marL="342900" indent="-342900">
              <a:spcAft>
                <a:spcPts val="300"/>
              </a:spcAft>
              <a:buNone/>
            </a:pPr>
            <a:r>
              <a:rPr lang="en-IN" sz="1300" dirty="0"/>
              <a:t>7. 	 Goals and Scopes</a:t>
            </a:r>
          </a:p>
          <a:p>
            <a:pPr marL="342900" indent="-342900">
              <a:spcAft>
                <a:spcPts val="300"/>
              </a:spcAft>
              <a:buNone/>
            </a:pPr>
            <a:r>
              <a:rPr lang="en-IN" sz="1300" dirty="0"/>
              <a:t>8. 	 Deliverables</a:t>
            </a:r>
          </a:p>
          <a:p>
            <a:pPr marL="342900" indent="-342900">
              <a:spcAft>
                <a:spcPts val="300"/>
              </a:spcAft>
              <a:buNone/>
            </a:pPr>
            <a:r>
              <a:rPr lang="en-IN" sz="1300" dirty="0"/>
              <a:t>9.</a:t>
            </a:r>
            <a:r>
              <a:rPr lang="en-US" sz="1300" b="1" dirty="0"/>
              <a:t> 	 </a:t>
            </a:r>
            <a:r>
              <a:rPr lang="en-US" sz="1300" dirty="0"/>
              <a:t>Scheduling</a:t>
            </a:r>
          </a:p>
          <a:p>
            <a:pPr marL="342900" indent="-342900">
              <a:spcAft>
                <a:spcPts val="300"/>
              </a:spcAft>
              <a:buNone/>
            </a:pPr>
            <a:r>
              <a:rPr lang="en-IN" sz="1300" dirty="0"/>
              <a:t>10.</a:t>
            </a:r>
            <a:r>
              <a:rPr lang="en-US" sz="1300" dirty="0"/>
              <a:t> 	 Technical Process</a:t>
            </a:r>
            <a:endParaRPr lang="en-IN" sz="1300" dirty="0"/>
          </a:p>
          <a:p>
            <a:pPr marL="342900" indent="-342900">
              <a:spcAft>
                <a:spcPts val="300"/>
              </a:spcAft>
              <a:buNone/>
            </a:pPr>
            <a:r>
              <a:rPr lang="en-IN" sz="1300" dirty="0"/>
              <a:t>11.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1344261" cy="307777"/>
          </a:xfrm>
          <a:prstGeom prst="rect">
            <a:avLst/>
          </a:prstGeom>
          <a:noFill/>
        </p:spPr>
        <p:txBody>
          <a:bodyPr wrap="square" rtlCol="0">
            <a:spAutoFit/>
          </a:bodyPr>
          <a:lstStyle/>
          <a:p>
            <a:r>
              <a:rPr lang="en-US" sz="1400" b="1" dirty="0"/>
              <a:t>Introduction</a:t>
            </a:r>
            <a:endParaRPr lang="en-US"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8" y="1215146"/>
            <a:ext cx="6940273" cy="3993401"/>
          </a:xfrm>
          <a:prstGeom prst="rect">
            <a:avLst/>
          </a:prstGeom>
          <a:noFill/>
        </p:spPr>
        <p:txBody>
          <a:bodyPr wrap="square">
            <a:spAutoFit/>
          </a:bodyPr>
          <a:lstStyle/>
          <a:p>
            <a:pPr marL="342900" lvl="0" indent="-342900">
              <a:buSzPts val="1200"/>
              <a:buFont typeface="Arial" panose="020B0604020202020204" pitchFamily="34" charset="0"/>
              <a:buChar char="•"/>
            </a:pPr>
            <a:r>
              <a:rPr lang="en-US" sz="1250" dirty="0"/>
              <a:t>The purpose of this software is to develop a portfolio website that showcases the user’s</a:t>
            </a:r>
          </a:p>
          <a:p>
            <a:pPr lvl="0">
              <a:buSzPts val="1200"/>
            </a:pPr>
            <a:r>
              <a:rPr lang="en-US" sz="1250" dirty="0"/>
              <a:t>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marL="171450" lvl="0" indent="-171450">
              <a:buSzPts val="1200"/>
              <a:buFont typeface="Noto Sans Symbols"/>
              <a:buChar char="▪"/>
            </a:pPr>
            <a:endParaRPr lang="en-US" sz="1300" dirty="0"/>
          </a:p>
          <a:p>
            <a:pPr lvl="3" algn="just">
              <a:buFont typeface="Arial" pitchFamily="34" charset="0"/>
              <a:buChar char="•"/>
            </a:pPr>
            <a:r>
              <a:rPr lang="en-US" sz="1200" dirty="0"/>
              <a:t>   </a:t>
            </a:r>
            <a:r>
              <a:rPr lang="en-US" sz="1250" dirty="0"/>
              <a:t>This SRS document outlines the requirements for the development of the portfolio website. It includes both functional and non-functional requirements, constraints, assumptions, and dependencies. The functional requirements specify what the website should do, while the non-functional requirements specify how the website should behave. The constraints outline the limitations that need to be considered during the development of the website, while the assumptions and dependencies specify what needs to be assumed or depended upon for the successful completion of the project.</a:t>
            </a:r>
          </a:p>
          <a:p>
            <a:pPr algn="just"/>
            <a:endParaRPr lang="en-US" sz="1250" dirty="0"/>
          </a:p>
          <a:p>
            <a:pPr lvl="1" algn="just">
              <a:buFont typeface="Arial" pitchFamily="34" charset="0"/>
              <a:buChar char="•"/>
            </a:pPr>
            <a:r>
              <a:rPr lang="en-US" sz="1250" dirty="0"/>
              <a:t>   This SRS document is intended to provide a clear understanding of the requirements for the development of the portfolio website. It is aimed at developers, designers, project managers, and stakeholders who are involved in the development of the website. The SRS document will serve as a reference guide throughout the development process to ensure that the final product meets the specified requirements.</a:t>
            </a:r>
          </a:p>
          <a:p>
            <a:pPr marL="171450" lvl="0" indent="-171450">
              <a:buSzPts val="1200"/>
              <a:buFont typeface="Noto Sans Symbols"/>
              <a:buChar char="▪"/>
            </a:pPr>
            <a:endParaRPr lang="en-US" sz="1300" dirty="0"/>
          </a:p>
        </p:txBody>
      </p:sp>
    </p:spTree>
    <p:extLst>
      <p:ext uri="{BB962C8B-B14F-4D97-AF65-F5344CB8AC3E}">
        <p14:creationId xmlns:p14="http://schemas.microsoft.com/office/powerpoint/2010/main" val="187804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2</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2485507" cy="307777"/>
          </a:xfrm>
          <a:prstGeom prst="rect">
            <a:avLst/>
          </a:prstGeom>
          <a:noFill/>
        </p:spPr>
        <p:txBody>
          <a:bodyPr wrap="square" rtlCol="0">
            <a:spAutoFit/>
          </a:bodyPr>
          <a:lstStyle/>
          <a:p>
            <a:r>
              <a:rPr lang="en-IN" b="1" dirty="0"/>
              <a:t>Functional Requirements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215146"/>
            <a:ext cx="6915983" cy="4001095"/>
          </a:xfrm>
          <a:prstGeom prst="rect">
            <a:avLst/>
          </a:prstGeom>
          <a:noFill/>
        </p:spPr>
        <p:txBody>
          <a:bodyPr wrap="square">
            <a:spAutoFit/>
          </a:bodyPr>
          <a:lstStyle/>
          <a:p>
            <a:pPr marL="171450" lvl="0" indent="-171450">
              <a:buSzPts val="1200"/>
              <a:buFont typeface="Noto Sans Symbols"/>
              <a:buChar char="▪"/>
            </a:pPr>
            <a:r>
              <a:rPr lang="en-US" sz="1200" dirty="0"/>
              <a:t>2.1 User Authentication : The website will require users to create an account to be able to access and manage their portfolios. Users can sign up by providing their name, email address, password, and other necessary information.</a:t>
            </a:r>
          </a:p>
          <a:p>
            <a:pPr marL="171450" lvl="0" indent="-171450">
              <a:buSzPts val="1200"/>
              <a:buFont typeface="Noto Sans Symbols"/>
              <a:buChar char="▪"/>
            </a:pPr>
            <a:endParaRPr lang="en-IN" sz="1200" dirty="0"/>
          </a:p>
          <a:p>
            <a:pPr marL="171450" lvl="0" indent="-171450">
              <a:buSzPts val="1200"/>
              <a:buFont typeface="Noto Sans Symbols"/>
              <a:buChar char="▪"/>
            </a:pPr>
            <a:r>
              <a:rPr lang="en-US" sz="1200" dirty="0"/>
              <a:t>2.2 Portfolio Creation : Users can create portfolios by adding project details, images, and descriptions. Users can also upload files such as PDFs, videos, and other media to their portfolios.</a:t>
            </a:r>
          </a:p>
          <a:p>
            <a:pPr marL="171450" lvl="0" indent="-171450">
              <a:buSzPts val="1200"/>
              <a:buFont typeface="Noto Sans Symbols"/>
              <a:buChar char="▪"/>
            </a:pPr>
            <a:endParaRPr lang="en-IN" sz="1200" dirty="0"/>
          </a:p>
          <a:p>
            <a:pPr marL="171450" lvl="0" indent="-171450">
              <a:buSzPts val="1200"/>
              <a:buFont typeface="Noto Sans Symbols"/>
              <a:buChar char="▪"/>
            </a:pPr>
            <a:r>
              <a:rPr lang="en-US" sz="1200" dirty="0"/>
              <a:t>2.3 Portfolio Management: Users can manage their portfolios by editing, deleting, and updating project details, images, and other information.</a:t>
            </a:r>
          </a:p>
          <a:p>
            <a:pPr marL="171450" lvl="0" indent="-171450">
              <a:buSzPts val="1200"/>
              <a:buFont typeface="Noto Sans Symbols"/>
              <a:buChar char="▪"/>
            </a:pPr>
            <a:endParaRPr lang="en-IN" sz="1200" dirty="0"/>
          </a:p>
          <a:p>
            <a:pPr marL="171450" lvl="0" indent="-171450">
              <a:buSzPts val="1200"/>
              <a:buFont typeface="Noto Sans Symbols"/>
              <a:buChar char="▪"/>
            </a:pPr>
            <a:r>
              <a:rPr lang="en-US" sz="1200" dirty="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a:p>
          <a:p>
            <a:pPr marL="171450" lvl="0" indent="-171450">
              <a:buSzPts val="1200"/>
              <a:buFont typeface="Noto Sans Symbols"/>
              <a:buChar char="▪"/>
            </a:pPr>
            <a:r>
              <a:rPr lang="en-US" sz="1200" dirty="0"/>
              <a:t>2.4 Search and Filter: The website will provide a search and filter functionality for users to search for portfolios based on keywords, categories, or tags.</a:t>
            </a:r>
          </a:p>
          <a:p>
            <a:pPr marL="171450" lvl="0" indent="-171450">
              <a:buSzPts val="1200"/>
              <a:buFont typeface="Noto Sans Symbols"/>
              <a:buChar char="▪"/>
            </a:pPr>
            <a:endParaRPr lang="en-IN" sz="1200" dirty="0"/>
          </a:p>
          <a:p>
            <a:pPr marL="171450" lvl="0" indent="-171450">
              <a:buSzPts val="1200"/>
              <a:buFont typeface="Noto Sans Symbols"/>
              <a:buChar char="▪"/>
            </a:pPr>
            <a:r>
              <a:rPr lang="en-US" sz="1200" dirty="0"/>
              <a:t>2.5 Responsive Design: The website will be designed to be responsive, which means it will be accessible from different devices such as desktops, laptops, tablets, and mobile phones.</a:t>
            </a:r>
          </a:p>
          <a:p>
            <a:pPr marL="171450" lvl="0" indent="-171450">
              <a:buSzPts val="1200"/>
              <a:buFont typeface="Noto Sans Symbols"/>
              <a:buChar char="▪"/>
            </a:pPr>
            <a:endParaRPr lang="en-US" sz="1200" dirty="0"/>
          </a:p>
          <a:p>
            <a:pPr marL="171450" lvl="0" indent="-171450">
              <a:buSzPts val="1200"/>
              <a:buFont typeface="Noto Sans Symbols"/>
              <a:buChar char="▪"/>
            </a:pPr>
            <a:endParaRPr lang="en-US" dirty="0"/>
          </a:p>
        </p:txBody>
      </p:sp>
    </p:spTree>
    <p:extLst>
      <p:ext uri="{BB962C8B-B14F-4D97-AF65-F5344CB8AC3E}">
        <p14:creationId xmlns:p14="http://schemas.microsoft.com/office/powerpoint/2010/main" val="160466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endParaRPr lang="en-US" dirty="0"/>
          </a:p>
        </p:txBody>
      </p:sp>
      <p:grpSp>
        <p:nvGrpSpPr>
          <p:cNvPr id="13" name="Group 12">
            <a:extLst>
              <a:ext uri="{FF2B5EF4-FFF2-40B4-BE49-F238E27FC236}">
                <a16:creationId xmlns:a16="http://schemas.microsoft.com/office/drawing/2014/main" id="{F70DBEB4-41E2-A42F-4CF5-092FD35DD265}"/>
              </a:ext>
            </a:extLst>
          </p:cNvPr>
          <p:cNvGrpSpPr/>
          <p:nvPr/>
        </p:nvGrpSpPr>
        <p:grpSpPr>
          <a:xfrm>
            <a:off x="180952" y="733190"/>
            <a:ext cx="1098717" cy="656133"/>
            <a:chOff x="442776" y="2845903"/>
            <a:chExt cx="1098717" cy="656133"/>
          </a:xfrm>
        </p:grpSpPr>
        <p:sp>
          <p:nvSpPr>
            <p:cNvPr id="9" name="Google Shape;2291;p260">
              <a:extLst>
                <a:ext uri="{FF2B5EF4-FFF2-40B4-BE49-F238E27FC236}">
                  <a16:creationId xmlns:a16="http://schemas.microsoft.com/office/drawing/2014/main" id="{C559A4E8-AAD5-FAF5-9646-A8C21893F32B}"/>
                </a:ext>
              </a:extLst>
            </p:cNvPr>
            <p:cNvSpPr/>
            <p:nvPr/>
          </p:nvSpPr>
          <p:spPr>
            <a:xfrm>
              <a:off x="487065" y="2885317"/>
              <a:ext cx="545686" cy="577305"/>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3</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CB8DC9B3-3E31-09BC-32C5-47E990303D58}"/>
                </a:ext>
              </a:extLst>
            </p:cNvPr>
            <p:cNvSpPr/>
            <p:nvPr/>
          </p:nvSpPr>
          <p:spPr>
            <a:xfrm>
              <a:off x="442776" y="2845903"/>
              <a:ext cx="620197" cy="656133"/>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DF29BCA3-2B37-D804-2DBB-1E1C9621E2A7}"/>
                </a:ext>
              </a:extLst>
            </p:cNvPr>
            <p:cNvCxnSpPr/>
            <p:nvPr/>
          </p:nvCxnSpPr>
          <p:spPr>
            <a:xfrm rot="10800000" flipH="1">
              <a:off x="1195053" y="3173554"/>
              <a:ext cx="346440" cy="829"/>
            </a:xfrm>
            <a:prstGeom prst="straightConnector1">
              <a:avLst/>
            </a:prstGeom>
            <a:noFill/>
            <a:ln w="12700" cap="flat" cmpd="sng">
              <a:solidFill>
                <a:srgbClr val="BFBFBF"/>
              </a:solidFill>
              <a:prstDash val="dash"/>
              <a:round/>
              <a:headEnd type="none" w="sm" len="sm"/>
              <a:tailEnd type="none" w="sm" len="sm"/>
            </a:ln>
          </p:spPr>
        </p:cxnSp>
      </p:grpSp>
      <p:sp>
        <p:nvSpPr>
          <p:cNvPr id="18" name="TextBox 17">
            <a:extLst>
              <a:ext uri="{FF2B5EF4-FFF2-40B4-BE49-F238E27FC236}">
                <a16:creationId xmlns:a16="http://schemas.microsoft.com/office/drawing/2014/main" id="{532EEB63-41A5-BC5C-DD18-342322780B65}"/>
              </a:ext>
            </a:extLst>
          </p:cNvPr>
          <p:cNvSpPr txBox="1"/>
          <p:nvPr/>
        </p:nvSpPr>
        <p:spPr>
          <a:xfrm>
            <a:off x="1398002" y="903917"/>
            <a:ext cx="3055664" cy="307777"/>
          </a:xfrm>
          <a:prstGeom prst="rect">
            <a:avLst/>
          </a:prstGeom>
          <a:noFill/>
        </p:spPr>
        <p:txBody>
          <a:bodyPr wrap="square" rtlCol="0">
            <a:spAutoFit/>
          </a:bodyPr>
          <a:lstStyle/>
          <a:p>
            <a:r>
              <a:rPr lang="en-US" sz="1400" b="1" dirty="0"/>
              <a:t>Non Functional Requirements</a:t>
            </a:r>
          </a:p>
        </p:txBody>
      </p:sp>
      <p:sp>
        <p:nvSpPr>
          <p:cNvPr id="23" name="TextBox 22">
            <a:extLst>
              <a:ext uri="{FF2B5EF4-FFF2-40B4-BE49-F238E27FC236}">
                <a16:creationId xmlns:a16="http://schemas.microsoft.com/office/drawing/2014/main" id="{777448D2-1D3B-A602-FB25-4F1B3045F97F}"/>
              </a:ext>
            </a:extLst>
          </p:cNvPr>
          <p:cNvSpPr txBox="1"/>
          <p:nvPr/>
        </p:nvSpPr>
        <p:spPr>
          <a:xfrm>
            <a:off x="1407661" y="1251666"/>
            <a:ext cx="7083397" cy="3539430"/>
          </a:xfrm>
          <a:prstGeom prst="rect">
            <a:avLst/>
          </a:prstGeom>
          <a:noFill/>
        </p:spPr>
        <p:txBody>
          <a:bodyPr wrap="square">
            <a:spAutoFit/>
          </a:bodyPr>
          <a:lstStyle/>
          <a:p>
            <a:pPr marL="171450" lvl="0" indent="-171450">
              <a:buSzPts val="1200"/>
              <a:buFont typeface="Noto Sans Symbols"/>
              <a:buChar char="▪"/>
            </a:pPr>
            <a:r>
              <a:rPr lang="en-US" dirty="0"/>
              <a:t>3.1 Security: The website will have strong security measures in place to prevent unauthorized access and data breaches. User data will be encrypted, and proper authentication and authorization protocols will be implemented.</a:t>
            </a:r>
          </a:p>
          <a:p>
            <a:pPr marL="171450" lvl="0" indent="-171450">
              <a:buSzPts val="1200"/>
              <a:buFont typeface="Noto Sans Symbols"/>
              <a:buChar char="▪"/>
            </a:pPr>
            <a:endParaRPr lang="en-IN" dirty="0"/>
          </a:p>
          <a:p>
            <a:pPr marL="171450" lvl="0" indent="-171450">
              <a:buSzPts val="1200"/>
              <a:buFont typeface="Noto Sans Symbols"/>
              <a:buChar char="▪"/>
            </a:pPr>
            <a:r>
              <a:rPr lang="en-US" dirty="0"/>
              <a:t>3.2 Performance: The website will be designed to be fast and efficient, with minimal loading times and response times.</a:t>
            </a:r>
          </a:p>
          <a:p>
            <a:pPr marL="171450" lvl="0" indent="-171450">
              <a:buSzPts val="1200"/>
              <a:buFont typeface="Noto Sans Symbols"/>
              <a:buChar char="▪"/>
            </a:pPr>
            <a:endParaRPr lang="en-US" dirty="0"/>
          </a:p>
          <a:p>
            <a:pPr marL="171450" lvl="0" indent="-171450">
              <a:buSzPts val="1200"/>
              <a:buFont typeface="Noto Sans Symbols"/>
              <a:buChar char="▪"/>
            </a:pPr>
            <a:r>
              <a:rPr lang="en-US" dirty="0"/>
              <a:t>3.3 Usability: The website will be designed to be user-friendly, with a clean and intuitive interface. Users should be able to navigate the website easily and access their portfolios without any difficulty.</a:t>
            </a:r>
          </a:p>
          <a:p>
            <a:pPr marL="171450" lvl="0" indent="-171450">
              <a:buSzPts val="1200"/>
              <a:buFont typeface="Noto Sans Symbols"/>
              <a:buChar char="▪"/>
            </a:pPr>
            <a:endParaRPr lang="en-IN" dirty="0"/>
          </a:p>
          <a:p>
            <a:pPr marL="171450" lvl="0" indent="-171450">
              <a:buSzPts val="1200"/>
              <a:buFont typeface="Noto Sans Symbols"/>
              <a:buChar char="▪"/>
            </a:pPr>
            <a:r>
              <a:rPr lang="en-US" dirty="0"/>
              <a:t>3.4 Accessibility: The website will be designed to be accessible to all users, including those with disabilities. Proper accessibility measures such as keyboard navigation and screen reader support will be implemented.</a:t>
            </a:r>
          </a:p>
          <a:p>
            <a:pPr marL="171450" lvl="0" indent="-171450">
              <a:buSzPts val="1200"/>
              <a:buFont typeface="Noto Sans Symbols"/>
              <a:buChar char="▪"/>
            </a:pPr>
            <a:endParaRPr lang="en-US" dirty="0"/>
          </a:p>
          <a:p>
            <a:pPr marL="171450" lvl="0" indent="-171450">
              <a:buSzPts val="1200"/>
              <a:buFont typeface="Noto Sans Symbols"/>
              <a:buChar char="▪"/>
            </a:pPr>
            <a:endParaRPr lang="en-US" dirty="0"/>
          </a:p>
        </p:txBody>
      </p:sp>
    </p:spTree>
    <p:extLst>
      <p:ext uri="{BB962C8B-B14F-4D97-AF65-F5344CB8AC3E}">
        <p14:creationId xmlns:p14="http://schemas.microsoft.com/office/powerpoint/2010/main" val="48994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br>
              <a:rPr lang="en-US" dirty="0"/>
            </a:br>
            <a:endParaRPr lang="en-US" dirty="0"/>
          </a:p>
        </p:txBody>
      </p:sp>
      <p:sp>
        <p:nvSpPr>
          <p:cNvPr id="8" name="TextBox 7">
            <a:extLst>
              <a:ext uri="{FF2B5EF4-FFF2-40B4-BE49-F238E27FC236}">
                <a16:creationId xmlns:a16="http://schemas.microsoft.com/office/drawing/2014/main" id="{D0D373A1-54B4-6B92-86CA-D60ECD5EEB0F}"/>
              </a:ext>
            </a:extLst>
          </p:cNvPr>
          <p:cNvSpPr txBox="1"/>
          <p:nvPr/>
        </p:nvSpPr>
        <p:spPr>
          <a:xfrm>
            <a:off x="1279668" y="907369"/>
            <a:ext cx="6742761" cy="307777"/>
          </a:xfrm>
          <a:prstGeom prst="rect">
            <a:avLst/>
          </a:prstGeom>
          <a:noFill/>
        </p:spPr>
        <p:txBody>
          <a:bodyPr wrap="square" rtlCol="0">
            <a:spAutoFit/>
          </a:bodyPr>
          <a:lstStyle/>
          <a:p>
            <a:r>
              <a:rPr lang="en-IN" b="1" dirty="0"/>
              <a:t>Constraints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2031325"/>
          </a:xfrm>
          <a:prstGeom prst="rect">
            <a:avLst/>
          </a:prstGeom>
          <a:noFill/>
        </p:spPr>
        <p:txBody>
          <a:bodyPr wrap="square">
            <a:spAutoFit/>
          </a:bodyPr>
          <a:lstStyle/>
          <a:p>
            <a:pPr marL="171450" lvl="0" indent="-171450">
              <a:buSzPts val="1200"/>
              <a:buFont typeface="Noto Sans Symbols"/>
              <a:buChar char="▪"/>
            </a:pPr>
            <a:r>
              <a:rPr lang="en-US" dirty="0"/>
              <a:t>4.1 Technologies: The website will be developed using HTML, CSS, JavaScript, and a back-end technology such as PHP or Python.</a:t>
            </a:r>
          </a:p>
          <a:p>
            <a:pPr marL="171450" lvl="0" indent="-171450">
              <a:buSzPts val="1200"/>
              <a:buFont typeface="Noto Sans Symbols"/>
              <a:buChar char="▪"/>
            </a:pPr>
            <a:endParaRPr lang="en-IN" dirty="0"/>
          </a:p>
          <a:p>
            <a:pPr marL="171450" lvl="0" indent="-171450">
              <a:buSzPts val="1200"/>
              <a:buFont typeface="Noto Sans Symbols"/>
              <a:buChar char="▪"/>
            </a:pPr>
            <a:r>
              <a:rPr lang="en-US" dirty="0"/>
              <a:t>4.2 Budget: The project will have a budget constraint and will need to be developed within a certain budget.</a:t>
            </a:r>
          </a:p>
          <a:p>
            <a:pPr marL="171450" lvl="0" indent="-171450">
              <a:buSzPts val="1200"/>
              <a:buFont typeface="Noto Sans Symbols"/>
              <a:buChar char="▪"/>
            </a:pPr>
            <a:endParaRPr lang="en-US" dirty="0"/>
          </a:p>
          <a:p>
            <a:pPr marL="171450" lvl="0" indent="-171450">
              <a:buSzPts val="1200"/>
              <a:buFont typeface="Noto Sans Symbols"/>
              <a:buChar char="▪"/>
            </a:pPr>
            <a:r>
              <a:rPr lang="en-US" dirty="0"/>
              <a:t>4.3 Timeline: The project will have a timeline constraint and will need to be completed within a certain time frame.</a:t>
            </a:r>
          </a:p>
          <a:p>
            <a:pPr marL="171450" lvl="0" indent="-171450">
              <a:buSzPts val="1200"/>
              <a:buFont typeface="Noto Sans Symbols"/>
              <a:buChar char="▪"/>
            </a:pPr>
            <a:endParaRPr lang="en-US" dirty="0"/>
          </a:p>
        </p:txBody>
      </p:sp>
      <p:grpSp>
        <p:nvGrpSpPr>
          <p:cNvPr id="5"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6"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4</a:t>
              </a:r>
              <a:endParaRPr sz="1400" b="0" i="0" u="none" strike="noStrike" cap="none" dirty="0">
                <a:solidFill>
                  <a:schemeClr val="lt1"/>
                </a:solidFill>
                <a:latin typeface="Arial"/>
                <a:ea typeface="Arial"/>
                <a:cs typeface="Arial"/>
                <a:sym typeface="Arial"/>
              </a:endParaRPr>
            </a:p>
          </p:txBody>
        </p:sp>
        <p:sp>
          <p:nvSpPr>
            <p:cNvPr id="7"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Tree>
    <p:extLst>
      <p:ext uri="{BB962C8B-B14F-4D97-AF65-F5344CB8AC3E}">
        <p14:creationId xmlns:p14="http://schemas.microsoft.com/office/powerpoint/2010/main" val="178269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normAutofit fontScale="90000"/>
          </a:bodyPr>
          <a:lstStyle/>
          <a:p>
            <a:r>
              <a:rPr lang="en-US" dirty="0"/>
              <a:t>Portfolio Website</a:t>
            </a:r>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5</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Assumptions and Dependencies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1384995"/>
          </a:xfrm>
          <a:prstGeom prst="rect">
            <a:avLst/>
          </a:prstGeom>
          <a:noFill/>
        </p:spPr>
        <p:txBody>
          <a:bodyPr wrap="square">
            <a:spAutoFit/>
          </a:bodyPr>
          <a:lstStyle/>
          <a:p>
            <a:pPr marL="171450" lvl="0" indent="-171450">
              <a:buSzPts val="1200"/>
              <a:buFont typeface="Noto Sans Symbols"/>
              <a:buChar char="▪"/>
            </a:pPr>
            <a:r>
              <a:rPr lang="en-US" dirty="0"/>
              <a:t>5.1 Assumptions: It is assumed that the users will have basic computer literacy skills and access to a device and internet connection to access the website.</a:t>
            </a:r>
          </a:p>
          <a:p>
            <a:pPr marL="171450" lvl="0" indent="-171450">
              <a:buSzPts val="1200"/>
              <a:buFont typeface="Noto Sans Symbols"/>
              <a:buChar char="▪"/>
            </a:pPr>
            <a:endParaRPr lang="en-IN" dirty="0"/>
          </a:p>
          <a:p>
            <a:pPr marL="171450" lvl="0" indent="-171450">
              <a:buSzPts val="1200"/>
              <a:buFont typeface="Noto Sans Symbols"/>
              <a:buChar char="▪"/>
            </a:pPr>
            <a:r>
              <a:rPr lang="en-US" dirty="0"/>
              <a:t>5.2 Dependencies: The project will depend on third-party libraries and frameworks for development, such as Bootstrap for the front-end and </a:t>
            </a:r>
            <a:r>
              <a:rPr lang="en-US" dirty="0" err="1"/>
              <a:t>Laravel</a:t>
            </a:r>
            <a:r>
              <a:rPr lang="en-US" dirty="0"/>
              <a:t> for the back-end.</a:t>
            </a:r>
          </a:p>
          <a:p>
            <a:pPr marL="171450" lvl="0" indent="-171450">
              <a:buSzPts val="1200"/>
              <a:buFont typeface="Noto Sans Symbols"/>
              <a:buChar char="▪"/>
            </a:pPr>
            <a:endParaRPr lang="en-US" dirty="0"/>
          </a:p>
        </p:txBody>
      </p:sp>
    </p:spTree>
    <p:extLst>
      <p:ext uri="{BB962C8B-B14F-4D97-AF65-F5344CB8AC3E}">
        <p14:creationId xmlns:p14="http://schemas.microsoft.com/office/powerpoint/2010/main" val="251583611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18709</TotalTime>
  <Words>1180</Words>
  <Application>Microsoft Office PowerPoint</Application>
  <PresentationFormat>On-screen Show (16:9)</PresentationFormat>
  <Paragraphs>154</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PowerPoint Presentation</vt:lpstr>
      <vt:lpstr>Portfolio Website</vt:lpstr>
      <vt:lpstr>Contents</vt:lpstr>
      <vt:lpstr>Contents</vt:lpstr>
      <vt:lpstr>Portfolio Website</vt:lpstr>
      <vt:lpstr>Portfolio Website</vt:lpstr>
      <vt:lpstr>Portfolio Website</vt:lpstr>
      <vt:lpstr>Portfolio Website </vt:lpstr>
      <vt:lpstr>Portfolio Website</vt:lpstr>
      <vt:lpstr>Portfolio Website</vt:lpstr>
      <vt:lpstr>Portfolio Website</vt:lpstr>
      <vt:lpstr>Portfolio Website</vt:lpstr>
      <vt:lpstr>Portfolio Website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Rakesh K</cp:lastModifiedBy>
  <cp:revision>2410</cp:revision>
  <dcterms:created xsi:type="dcterms:W3CDTF">2020-08-13T11:21:46Z</dcterms:created>
  <dcterms:modified xsi:type="dcterms:W3CDTF">2023-03-09T15:47:45Z</dcterms:modified>
</cp:coreProperties>
</file>